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9" r:id="rId2"/>
  </p:sldIdLst>
  <p:sldSz cx="6858000" cy="9144000" type="letter"/>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91" d="100"/>
          <a:sy n="91" d="100"/>
        </p:scale>
        <p:origin x="1891" y="-162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4D20FFF-ADFB-47B9-9ACC-0FCBE3040EDB}" type="datetimeFigureOut">
              <a:rPr lang="en-GB" smtClean="0"/>
              <a:t>31/03/2023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7852278-E6B3-407E-8001-824858013A71}" type="slidenum">
              <a:rPr lang="en-GB" smtClean="0"/>
              <a:t>‹#›</a:t>
            </a:fld>
            <a:endParaRPr lang="en-GB"/>
          </a:p>
        </p:txBody>
      </p:sp>
    </p:spTree>
    <p:extLst>
      <p:ext uri="{BB962C8B-B14F-4D97-AF65-F5344CB8AC3E}">
        <p14:creationId xmlns:p14="http://schemas.microsoft.com/office/powerpoint/2010/main" val="41775645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4D20FFF-ADFB-47B9-9ACC-0FCBE3040EDB}" type="datetimeFigureOut">
              <a:rPr lang="en-GB" smtClean="0"/>
              <a:t>31/03/2023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7852278-E6B3-407E-8001-824858013A71}" type="slidenum">
              <a:rPr lang="en-GB" smtClean="0"/>
              <a:t>‹#›</a:t>
            </a:fld>
            <a:endParaRPr lang="en-GB"/>
          </a:p>
        </p:txBody>
      </p:sp>
    </p:spTree>
    <p:extLst>
      <p:ext uri="{BB962C8B-B14F-4D97-AF65-F5344CB8AC3E}">
        <p14:creationId xmlns:p14="http://schemas.microsoft.com/office/powerpoint/2010/main" val="18329733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4D20FFF-ADFB-47B9-9ACC-0FCBE3040EDB}" type="datetimeFigureOut">
              <a:rPr lang="en-GB" smtClean="0"/>
              <a:t>31/03/2023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7852278-E6B3-407E-8001-824858013A71}" type="slidenum">
              <a:rPr lang="en-GB" smtClean="0"/>
              <a:t>‹#›</a:t>
            </a:fld>
            <a:endParaRPr lang="en-GB"/>
          </a:p>
        </p:txBody>
      </p:sp>
    </p:spTree>
    <p:extLst>
      <p:ext uri="{BB962C8B-B14F-4D97-AF65-F5344CB8AC3E}">
        <p14:creationId xmlns:p14="http://schemas.microsoft.com/office/powerpoint/2010/main" val="11121755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4D20FFF-ADFB-47B9-9ACC-0FCBE3040EDB}" type="datetimeFigureOut">
              <a:rPr lang="en-GB" smtClean="0"/>
              <a:t>31/03/2023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7852278-E6B3-407E-8001-824858013A71}" type="slidenum">
              <a:rPr lang="en-GB" smtClean="0"/>
              <a:t>‹#›</a:t>
            </a:fld>
            <a:endParaRPr lang="en-GB"/>
          </a:p>
        </p:txBody>
      </p:sp>
    </p:spTree>
    <p:extLst>
      <p:ext uri="{BB962C8B-B14F-4D97-AF65-F5344CB8AC3E}">
        <p14:creationId xmlns:p14="http://schemas.microsoft.com/office/powerpoint/2010/main" val="6277786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4D20FFF-ADFB-47B9-9ACC-0FCBE3040EDB}" type="datetimeFigureOut">
              <a:rPr lang="en-GB" smtClean="0"/>
              <a:t>31/03/2023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7852278-E6B3-407E-8001-824858013A71}" type="slidenum">
              <a:rPr lang="en-GB" smtClean="0"/>
              <a:t>‹#›</a:t>
            </a:fld>
            <a:endParaRPr lang="en-GB"/>
          </a:p>
        </p:txBody>
      </p:sp>
    </p:spTree>
    <p:extLst>
      <p:ext uri="{BB962C8B-B14F-4D97-AF65-F5344CB8AC3E}">
        <p14:creationId xmlns:p14="http://schemas.microsoft.com/office/powerpoint/2010/main" val="5085935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4D20FFF-ADFB-47B9-9ACC-0FCBE3040EDB}" type="datetimeFigureOut">
              <a:rPr lang="en-GB" smtClean="0"/>
              <a:t>31/03/2023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7852278-E6B3-407E-8001-824858013A71}" type="slidenum">
              <a:rPr lang="en-GB" smtClean="0"/>
              <a:t>‹#›</a:t>
            </a:fld>
            <a:endParaRPr lang="en-GB"/>
          </a:p>
        </p:txBody>
      </p:sp>
    </p:spTree>
    <p:extLst>
      <p:ext uri="{BB962C8B-B14F-4D97-AF65-F5344CB8AC3E}">
        <p14:creationId xmlns:p14="http://schemas.microsoft.com/office/powerpoint/2010/main" val="42029622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4D20FFF-ADFB-47B9-9ACC-0FCBE3040EDB}" type="datetimeFigureOut">
              <a:rPr lang="en-GB" smtClean="0"/>
              <a:t>31/03/2023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7852278-E6B3-407E-8001-824858013A71}" type="slidenum">
              <a:rPr lang="en-GB" smtClean="0"/>
              <a:t>‹#›</a:t>
            </a:fld>
            <a:endParaRPr lang="en-GB"/>
          </a:p>
        </p:txBody>
      </p:sp>
    </p:spTree>
    <p:extLst>
      <p:ext uri="{BB962C8B-B14F-4D97-AF65-F5344CB8AC3E}">
        <p14:creationId xmlns:p14="http://schemas.microsoft.com/office/powerpoint/2010/main" val="39309285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4D20FFF-ADFB-47B9-9ACC-0FCBE3040EDB}" type="datetimeFigureOut">
              <a:rPr lang="en-GB" smtClean="0"/>
              <a:t>31/03/2023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7852278-E6B3-407E-8001-824858013A71}" type="slidenum">
              <a:rPr lang="en-GB" smtClean="0"/>
              <a:t>‹#›</a:t>
            </a:fld>
            <a:endParaRPr lang="en-GB"/>
          </a:p>
        </p:txBody>
      </p:sp>
    </p:spTree>
    <p:extLst>
      <p:ext uri="{BB962C8B-B14F-4D97-AF65-F5344CB8AC3E}">
        <p14:creationId xmlns:p14="http://schemas.microsoft.com/office/powerpoint/2010/main" val="14308129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D20FFF-ADFB-47B9-9ACC-0FCBE3040EDB}" type="datetimeFigureOut">
              <a:rPr lang="en-GB" smtClean="0"/>
              <a:t>31/03/2023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7852278-E6B3-407E-8001-824858013A71}" type="slidenum">
              <a:rPr lang="en-GB" smtClean="0"/>
              <a:t>‹#›</a:t>
            </a:fld>
            <a:endParaRPr lang="en-GB"/>
          </a:p>
        </p:txBody>
      </p:sp>
    </p:spTree>
    <p:extLst>
      <p:ext uri="{BB962C8B-B14F-4D97-AF65-F5344CB8AC3E}">
        <p14:creationId xmlns:p14="http://schemas.microsoft.com/office/powerpoint/2010/main" val="14014038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44D20FFF-ADFB-47B9-9ACC-0FCBE3040EDB}" type="datetimeFigureOut">
              <a:rPr lang="en-GB" smtClean="0"/>
              <a:t>31/03/2023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7852278-E6B3-407E-8001-824858013A71}" type="slidenum">
              <a:rPr lang="en-GB" smtClean="0"/>
              <a:t>‹#›</a:t>
            </a:fld>
            <a:endParaRPr lang="en-GB"/>
          </a:p>
        </p:txBody>
      </p:sp>
    </p:spTree>
    <p:extLst>
      <p:ext uri="{BB962C8B-B14F-4D97-AF65-F5344CB8AC3E}">
        <p14:creationId xmlns:p14="http://schemas.microsoft.com/office/powerpoint/2010/main" val="30851951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44D20FFF-ADFB-47B9-9ACC-0FCBE3040EDB}" type="datetimeFigureOut">
              <a:rPr lang="en-GB" smtClean="0"/>
              <a:t>31/03/2023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7852278-E6B3-407E-8001-824858013A71}" type="slidenum">
              <a:rPr lang="en-GB" smtClean="0"/>
              <a:t>‹#›</a:t>
            </a:fld>
            <a:endParaRPr lang="en-GB"/>
          </a:p>
        </p:txBody>
      </p:sp>
    </p:spTree>
    <p:extLst>
      <p:ext uri="{BB962C8B-B14F-4D97-AF65-F5344CB8AC3E}">
        <p14:creationId xmlns:p14="http://schemas.microsoft.com/office/powerpoint/2010/main" val="28070335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44D20FFF-ADFB-47B9-9ACC-0FCBE3040EDB}" type="datetimeFigureOut">
              <a:rPr lang="en-GB" smtClean="0"/>
              <a:t>31/03/2023</a:t>
            </a:fld>
            <a:endParaRPr lang="en-GB"/>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C7852278-E6B3-407E-8001-824858013A71}" type="slidenum">
              <a:rPr lang="en-GB" smtClean="0"/>
              <a:t>‹#›</a:t>
            </a:fld>
            <a:endParaRPr lang="en-GB"/>
          </a:p>
        </p:txBody>
      </p:sp>
    </p:spTree>
    <p:extLst>
      <p:ext uri="{BB962C8B-B14F-4D97-AF65-F5344CB8AC3E}">
        <p14:creationId xmlns:p14="http://schemas.microsoft.com/office/powerpoint/2010/main" val="178009596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09E24E9-8976-D2FD-00B7-1922EFA14A31}"/>
              </a:ext>
            </a:extLst>
          </p:cNvPr>
          <p:cNvSpPr txBox="1"/>
          <p:nvPr/>
        </p:nvSpPr>
        <p:spPr>
          <a:xfrm>
            <a:off x="2132545" y="187166"/>
            <a:ext cx="4704347" cy="369332"/>
          </a:xfrm>
          <a:prstGeom prst="rect">
            <a:avLst/>
          </a:prstGeom>
          <a:noFill/>
        </p:spPr>
        <p:txBody>
          <a:bodyPr wrap="square" rtlCol="0">
            <a:spAutoFit/>
          </a:bodyPr>
          <a:lstStyle/>
          <a:p>
            <a:pPr algn="ctr" fontAlgn="base">
              <a:spcAft>
                <a:spcPts val="800"/>
              </a:spcAft>
            </a:pPr>
            <a:r>
              <a:rPr lang="en-US" sz="1800" dirty="0">
                <a:solidFill>
                  <a:srgbClr val="002060"/>
                </a:solidFill>
                <a:effectLst/>
                <a:latin typeface="Arial" panose="020B0604020202020204" pitchFamily="34" charset="0"/>
                <a:ea typeface="Arial" panose="020B0604020202020204" pitchFamily="34" charset="0"/>
              </a:rPr>
              <a:t>Leela Bassi’s Biography </a:t>
            </a:r>
            <a:endParaRPr lang="en-GB" sz="5400" dirty="0"/>
          </a:p>
        </p:txBody>
      </p:sp>
      <p:pic>
        <p:nvPicPr>
          <p:cNvPr id="5" name="Picture 4">
            <a:extLst>
              <a:ext uri="{FF2B5EF4-FFF2-40B4-BE49-F238E27FC236}">
                <a16:creationId xmlns:a16="http://schemas.microsoft.com/office/drawing/2014/main" id="{84706E4D-0776-431C-FA9B-BE7B19256A41}"/>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72621" y="2880745"/>
            <a:ext cx="2198425" cy="1464550"/>
          </a:xfrm>
          <a:prstGeom prst="rect">
            <a:avLst/>
          </a:prstGeom>
          <a:noFill/>
          <a:ln>
            <a:noFill/>
          </a:ln>
        </p:spPr>
      </p:pic>
      <p:sp>
        <p:nvSpPr>
          <p:cNvPr id="9" name="TextBox 8">
            <a:extLst>
              <a:ext uri="{FF2B5EF4-FFF2-40B4-BE49-F238E27FC236}">
                <a16:creationId xmlns:a16="http://schemas.microsoft.com/office/drawing/2014/main" id="{6E81F42E-564D-7781-E309-E9CF9796C448}"/>
              </a:ext>
            </a:extLst>
          </p:cNvPr>
          <p:cNvSpPr txBox="1"/>
          <p:nvPr/>
        </p:nvSpPr>
        <p:spPr>
          <a:xfrm>
            <a:off x="2655339" y="556498"/>
            <a:ext cx="3960127" cy="4195444"/>
          </a:xfrm>
          <a:prstGeom prst="rect">
            <a:avLst/>
          </a:prstGeom>
          <a:noFill/>
        </p:spPr>
        <p:txBody>
          <a:bodyPr wrap="square">
            <a:spAutoFit/>
          </a:bodyPr>
          <a:lstStyle/>
          <a:p>
            <a:pPr marR="98425" algn="just">
              <a:lnSpc>
                <a:spcPct val="108000"/>
              </a:lnSpc>
              <a:spcBef>
                <a:spcPts val="5"/>
              </a:spcBef>
              <a:spcAft>
                <a:spcPts val="0"/>
              </a:spcAft>
            </a:pPr>
            <a:r>
              <a:rPr lang="en-US" sz="1100" dirty="0">
                <a:effectLst/>
                <a:latin typeface="Rockwell Nova Light" panose="02060303020205020403" pitchFamily="18" charset="0"/>
                <a:ea typeface="Arial" panose="020B0604020202020204" pitchFamily="34" charset="0"/>
              </a:rPr>
              <a:t>Worldwide Trilingual Speaker.</a:t>
            </a:r>
          </a:p>
          <a:p>
            <a:pPr marR="98425" algn="just">
              <a:lnSpc>
                <a:spcPct val="108000"/>
              </a:lnSpc>
              <a:spcBef>
                <a:spcPts val="5"/>
              </a:spcBef>
              <a:spcAft>
                <a:spcPts val="0"/>
              </a:spcAft>
            </a:pPr>
            <a:r>
              <a:rPr lang="en-US" sz="1100" u="sng" dirty="0">
                <a:solidFill>
                  <a:srgbClr val="0070C0"/>
                </a:solidFill>
                <a:effectLst/>
                <a:latin typeface="Rockwell Nova Light" panose="02060303020205020403" pitchFamily="18" charset="0"/>
                <a:ea typeface="Arial" panose="020B0604020202020204" pitchFamily="34" charset="0"/>
              </a:rPr>
              <a:t>Overcoming Adversity</a:t>
            </a:r>
            <a:r>
              <a:rPr lang="en-US" sz="1100" dirty="0">
                <a:solidFill>
                  <a:srgbClr val="0070C0"/>
                </a:solidFill>
                <a:effectLst/>
                <a:latin typeface="Rockwell Nova Light" panose="02060303020205020403" pitchFamily="18" charset="0"/>
                <a:ea typeface="Arial" panose="020B0604020202020204" pitchFamily="34" charset="0"/>
              </a:rPr>
              <a:t> </a:t>
            </a:r>
            <a:r>
              <a:rPr lang="en-US" sz="1100" dirty="0">
                <a:latin typeface="Rockwell Nova Light" panose="02060303020205020403" pitchFamily="18" charset="0"/>
                <a:ea typeface="Arial" panose="020B0604020202020204" pitchFamily="34" charset="0"/>
              </a:rPr>
              <a:t>&amp;</a:t>
            </a:r>
            <a:r>
              <a:rPr lang="en-US" sz="1100" spc="-35" dirty="0">
                <a:effectLst/>
                <a:latin typeface="Rockwell Nova Light" panose="02060303020205020403" pitchFamily="18" charset="0"/>
                <a:ea typeface="Arial" panose="020B0604020202020204" pitchFamily="34" charset="0"/>
              </a:rPr>
              <a:t> </a:t>
            </a:r>
            <a:r>
              <a:rPr lang="en-US" sz="1100" u="sng" dirty="0">
                <a:solidFill>
                  <a:srgbClr val="0070C0"/>
                </a:solidFill>
                <a:effectLst/>
                <a:latin typeface="Rockwell Nova Light" panose="02060303020205020403" pitchFamily="18" charset="0"/>
                <a:ea typeface="Arial" panose="020B0604020202020204" pitchFamily="34" charset="0"/>
              </a:rPr>
              <a:t>Inclusive Leadership</a:t>
            </a:r>
            <a:r>
              <a:rPr lang="en-US" sz="1100" dirty="0">
                <a:solidFill>
                  <a:srgbClr val="0070C0"/>
                </a:solidFill>
                <a:effectLst/>
                <a:latin typeface="Rockwell Nova Light" panose="02060303020205020403" pitchFamily="18" charset="0"/>
                <a:ea typeface="Arial" panose="020B0604020202020204" pitchFamily="34" charset="0"/>
              </a:rPr>
              <a:t> </a:t>
            </a:r>
            <a:r>
              <a:rPr lang="en-US" sz="1100" dirty="0">
                <a:effectLst/>
                <a:latin typeface="Rockwell Nova Light" panose="02060303020205020403" pitchFamily="18" charset="0"/>
                <a:ea typeface="Arial" panose="020B0604020202020204" pitchFamily="34" charset="0"/>
              </a:rPr>
              <a:t>Expert</a:t>
            </a:r>
            <a:endParaRPr lang="en-GB" sz="1100" dirty="0">
              <a:effectLst/>
              <a:latin typeface="Rockwell Nova Light" panose="02060303020205020403" pitchFamily="18" charset="0"/>
              <a:ea typeface="Arial" panose="020B0604020202020204" pitchFamily="34" charset="0"/>
            </a:endParaRPr>
          </a:p>
          <a:p>
            <a:pPr algn="just">
              <a:spcBef>
                <a:spcPts val="40"/>
              </a:spcBef>
            </a:pPr>
            <a:endParaRPr lang="en-US" sz="1100" b="1" dirty="0">
              <a:latin typeface="Rockwell Nova Light" panose="02060303020205020403" pitchFamily="18" charset="0"/>
              <a:ea typeface="Arial" panose="020B0604020202020204" pitchFamily="34" charset="0"/>
            </a:endParaRPr>
          </a:p>
          <a:p>
            <a:pPr algn="just">
              <a:spcBef>
                <a:spcPts val="40"/>
              </a:spcBef>
            </a:pPr>
            <a:r>
              <a:rPr lang="en-US" sz="1100" dirty="0">
                <a:effectLst/>
                <a:latin typeface="Rockwell Nova Light" panose="02060303020205020403" pitchFamily="18" charset="0"/>
                <a:ea typeface="Arial" panose="020B0604020202020204" pitchFamily="34" charset="0"/>
              </a:rPr>
              <a:t>After surviving an Arctic Expedition in minus 43 degrees as part of an initiative to challenge how people think about diversity and inclusion, Leela founded her own organisation: </a:t>
            </a:r>
            <a:r>
              <a:rPr lang="en-US" sz="1100" i="1" dirty="0">
                <a:solidFill>
                  <a:srgbClr val="0070C0"/>
                </a:solidFill>
                <a:effectLst/>
                <a:latin typeface="Rockwell Nova Light" panose="02060303020205020403" pitchFamily="18" charset="0"/>
                <a:ea typeface="Arial" panose="020B0604020202020204" pitchFamily="34" charset="0"/>
              </a:rPr>
              <a:t>Above &amp; Beyond Resilience</a:t>
            </a:r>
            <a:r>
              <a:rPr lang="en-US" sz="1100" dirty="0">
                <a:effectLst/>
                <a:latin typeface="Rockwell Nova Light" panose="02060303020205020403" pitchFamily="18" charset="0"/>
                <a:ea typeface="Arial" panose="020B0604020202020204" pitchFamily="34" charset="0"/>
              </a:rPr>
              <a:t>, speaking on the topics of overcoming adversity which encompass areas such as:</a:t>
            </a:r>
            <a:r>
              <a:rPr lang="en-GB" sz="1100" dirty="0">
                <a:latin typeface="Rockwell Nova Light" panose="02060303020205020403" pitchFamily="18" charset="0"/>
                <a:ea typeface="Arial" panose="020B0604020202020204" pitchFamily="34" charset="0"/>
              </a:rPr>
              <a:t> </a:t>
            </a:r>
          </a:p>
          <a:p>
            <a:pPr algn="just">
              <a:spcBef>
                <a:spcPts val="40"/>
              </a:spcBef>
            </a:pPr>
            <a:endParaRPr lang="en-GB" sz="1100" dirty="0">
              <a:latin typeface="Rockwell Nova Light" panose="02060303020205020403" pitchFamily="18" charset="0"/>
              <a:ea typeface="Arial" panose="020B0604020202020204" pitchFamily="34" charset="0"/>
            </a:endParaRPr>
          </a:p>
          <a:p>
            <a:pPr algn="just">
              <a:spcBef>
                <a:spcPts val="40"/>
              </a:spcBef>
            </a:pPr>
            <a:r>
              <a:rPr lang="en-US" sz="1100" dirty="0">
                <a:solidFill>
                  <a:srgbClr val="0070C0"/>
                </a:solidFill>
                <a:effectLst/>
                <a:latin typeface="Rockwell Nova Light" panose="02060303020205020403" pitchFamily="18" charset="0"/>
                <a:ea typeface="Arial" panose="020B0604020202020204" pitchFamily="34" charset="0"/>
              </a:rPr>
              <a:t>*Beyond Resilience</a:t>
            </a:r>
            <a:r>
              <a:rPr lang="en-GB" sz="1100" dirty="0">
                <a:latin typeface="Rockwell Nova Light" panose="02060303020205020403" pitchFamily="18" charset="0"/>
                <a:ea typeface="Arial" panose="020B0604020202020204" pitchFamily="34" charset="0"/>
              </a:rPr>
              <a:t>, </a:t>
            </a:r>
            <a:r>
              <a:rPr lang="en-US" sz="1100" dirty="0">
                <a:solidFill>
                  <a:srgbClr val="0070C0"/>
                </a:solidFill>
                <a:effectLst/>
                <a:latin typeface="Rockwell Nova Light" panose="02060303020205020403" pitchFamily="18" charset="0"/>
                <a:ea typeface="Arial" panose="020B0604020202020204" pitchFamily="34" charset="0"/>
              </a:rPr>
              <a:t>Turning Failures into </a:t>
            </a:r>
            <a:r>
              <a:rPr lang="en-US" sz="1100" dirty="0">
                <a:solidFill>
                  <a:srgbClr val="0070C0"/>
                </a:solidFill>
                <a:latin typeface="Rockwell Nova Light" panose="02060303020205020403" pitchFamily="18" charset="0"/>
                <a:ea typeface="Arial" panose="020B0604020202020204" pitchFamily="34" charset="0"/>
              </a:rPr>
              <a:t>Success,</a:t>
            </a:r>
            <a:endParaRPr lang="en-GB" sz="1100" dirty="0">
              <a:effectLst/>
              <a:latin typeface="Rockwell Nova Light" panose="02060303020205020403" pitchFamily="18" charset="0"/>
              <a:ea typeface="Arial" panose="020B0604020202020204" pitchFamily="34" charset="0"/>
            </a:endParaRPr>
          </a:p>
          <a:p>
            <a:pPr marR="98425" lvl="0" algn="just">
              <a:lnSpc>
                <a:spcPct val="108000"/>
              </a:lnSpc>
              <a:spcAft>
                <a:spcPts val="0"/>
              </a:spcAft>
            </a:pPr>
            <a:r>
              <a:rPr lang="en-US" sz="1100" dirty="0">
                <a:solidFill>
                  <a:srgbClr val="0070C0"/>
                </a:solidFill>
                <a:effectLst/>
                <a:latin typeface="Rockwell Nova Light" panose="02060303020205020403" pitchFamily="18" charset="0"/>
                <a:ea typeface="Arial" panose="020B0604020202020204" pitchFamily="34" charset="0"/>
              </a:rPr>
              <a:t>Growth Mindset and Conscious inclusion*</a:t>
            </a:r>
            <a:endParaRPr lang="en-GB" sz="1100" dirty="0">
              <a:effectLst/>
              <a:latin typeface="Rockwell Nova Light" panose="02060303020205020403" pitchFamily="18" charset="0"/>
              <a:ea typeface="Arial" panose="020B0604020202020204" pitchFamily="34" charset="0"/>
            </a:endParaRPr>
          </a:p>
          <a:p>
            <a:pPr marL="228600" marR="98425" algn="just">
              <a:lnSpc>
                <a:spcPct val="108000"/>
              </a:lnSpc>
              <a:spcAft>
                <a:spcPts val="0"/>
              </a:spcAft>
            </a:pPr>
            <a:r>
              <a:rPr lang="en-US" sz="1100" dirty="0">
                <a:solidFill>
                  <a:srgbClr val="0070C0"/>
                </a:solidFill>
                <a:effectLst/>
                <a:latin typeface="Rockwell Nova Light" panose="02060303020205020403" pitchFamily="18" charset="0"/>
                <a:ea typeface="Arial" panose="020B0604020202020204" pitchFamily="34" charset="0"/>
              </a:rPr>
              <a:t> </a:t>
            </a:r>
            <a:endParaRPr lang="en-GB" sz="1100" dirty="0">
              <a:effectLst/>
              <a:latin typeface="Rockwell Nova Light" panose="02060303020205020403" pitchFamily="18" charset="0"/>
              <a:ea typeface="Arial" panose="020B0604020202020204" pitchFamily="34" charset="0"/>
            </a:endParaRPr>
          </a:p>
          <a:p>
            <a:pPr marR="98425" algn="just">
              <a:lnSpc>
                <a:spcPct val="108000"/>
              </a:lnSpc>
            </a:pPr>
            <a:r>
              <a:rPr lang="en-US" sz="1100" dirty="0">
                <a:effectLst/>
                <a:latin typeface="Rockwell Nova Light" panose="02060303020205020403" pitchFamily="18" charset="0"/>
                <a:ea typeface="Arial" panose="020B0604020202020204" pitchFamily="34" charset="0"/>
              </a:rPr>
              <a:t>Specialist in strategic thinking, compelling communication, planning and execution, Leela </a:t>
            </a:r>
            <a:r>
              <a:rPr lang="en-US" sz="1100" dirty="0">
                <a:solidFill>
                  <a:srgbClr val="000000"/>
                </a:solidFill>
                <a:effectLst/>
                <a:latin typeface="Rockwell Nova Light" panose="02060303020205020403" pitchFamily="18" charset="0"/>
                <a:ea typeface="Arial" panose="020B0604020202020204" pitchFamily="34" charset="0"/>
              </a:rPr>
              <a:t>achieves extraordinary results including a focus on excellence, a collective commitment, a high degree of autonomy, trust and individual initiative, individual accountability, integrity and humility. Leela leads by example, nurture by leadership and whilst inspiring others has often been referred as a “</a:t>
            </a:r>
            <a:r>
              <a:rPr lang="en-US" sz="1100" i="1" dirty="0">
                <a:solidFill>
                  <a:srgbClr val="0070C0"/>
                </a:solidFill>
                <a:effectLst/>
                <a:latin typeface="Rockwell Nova Light" panose="02060303020205020403" pitchFamily="18" charset="0"/>
                <a:ea typeface="Arial" panose="020B0604020202020204" pitchFamily="34" charset="0"/>
              </a:rPr>
              <a:t>Gritty Leader</a:t>
            </a:r>
            <a:r>
              <a:rPr lang="en-US" sz="1100" dirty="0">
                <a:solidFill>
                  <a:srgbClr val="000000"/>
                </a:solidFill>
                <a:effectLst/>
                <a:latin typeface="Rockwell Nova Light" panose="02060303020205020403" pitchFamily="18" charset="0"/>
                <a:ea typeface="Arial" panose="020B0604020202020204" pitchFamily="34" charset="0"/>
              </a:rPr>
              <a:t>”.</a:t>
            </a:r>
            <a:r>
              <a:rPr lang="en-US" sz="1200" dirty="0">
                <a:solidFill>
                  <a:srgbClr val="000000"/>
                </a:solidFill>
                <a:effectLst/>
                <a:latin typeface="Rockwell Nova Light" panose="02060303020205020403" pitchFamily="18" charset="0"/>
                <a:ea typeface="Arial" panose="020B0604020202020204" pitchFamily="34" charset="0"/>
              </a:rPr>
              <a:t> </a:t>
            </a:r>
            <a:endParaRPr lang="en-GB" sz="1200" dirty="0">
              <a:effectLst/>
              <a:latin typeface="Rockwell Nova Light" panose="02060303020205020403" pitchFamily="18" charset="0"/>
              <a:ea typeface="Arial" panose="020B0604020202020204" pitchFamily="34" charset="0"/>
            </a:endParaRPr>
          </a:p>
          <a:p>
            <a:pPr algn="just"/>
            <a:br>
              <a:rPr lang="en-US" sz="1200" dirty="0">
                <a:effectLst/>
                <a:latin typeface="Rockwell Nova Light" panose="02060303020205020403" pitchFamily="18" charset="0"/>
                <a:ea typeface="Arial" panose="020B0604020202020204" pitchFamily="34" charset="0"/>
              </a:rPr>
            </a:br>
            <a:endParaRPr lang="en-GB" sz="1200" dirty="0">
              <a:latin typeface="Rockwell Nova Light" panose="02060303020205020403" pitchFamily="18" charset="0"/>
            </a:endParaRPr>
          </a:p>
        </p:txBody>
      </p:sp>
      <p:sp>
        <p:nvSpPr>
          <p:cNvPr id="12" name="TextBox 11">
            <a:extLst>
              <a:ext uri="{FF2B5EF4-FFF2-40B4-BE49-F238E27FC236}">
                <a16:creationId xmlns:a16="http://schemas.microsoft.com/office/drawing/2014/main" id="{00AC18C3-6F4A-DD60-0D1C-32A4C0F92A85}"/>
              </a:ext>
            </a:extLst>
          </p:cNvPr>
          <p:cNvSpPr txBox="1"/>
          <p:nvPr/>
        </p:nvSpPr>
        <p:spPr>
          <a:xfrm>
            <a:off x="88328" y="4485347"/>
            <a:ext cx="6490264" cy="4897751"/>
          </a:xfrm>
          <a:prstGeom prst="rect">
            <a:avLst/>
          </a:prstGeom>
          <a:noFill/>
        </p:spPr>
        <p:txBody>
          <a:bodyPr wrap="square" rtlCol="0">
            <a:spAutoFit/>
          </a:bodyPr>
          <a:lstStyle/>
          <a:p>
            <a:pPr marL="71755" algn="just">
              <a:lnSpc>
                <a:spcPct val="108000"/>
              </a:lnSpc>
              <a:spcBef>
                <a:spcPts val="100"/>
              </a:spcBef>
              <a:spcAft>
                <a:spcPts val="0"/>
              </a:spcAft>
            </a:pPr>
            <a:r>
              <a:rPr lang="en-US" sz="1100" dirty="0">
                <a:effectLst/>
                <a:latin typeface="Rockwell Nova Light" panose="02060303020205020403" pitchFamily="18" charset="0"/>
                <a:ea typeface="Arial" panose="020B0604020202020204" pitchFamily="34" charset="0"/>
              </a:rPr>
              <a:t>Leela Bassi is</a:t>
            </a:r>
            <a:r>
              <a:rPr lang="en-US" sz="1100" spc="-15" dirty="0">
                <a:effectLst/>
                <a:latin typeface="Rockwell Nova Light" panose="02060303020205020403" pitchFamily="18" charset="0"/>
                <a:ea typeface="Arial" panose="020B0604020202020204" pitchFamily="34" charset="0"/>
              </a:rPr>
              <a:t> </a:t>
            </a:r>
            <a:r>
              <a:rPr lang="en-US" sz="1100" dirty="0">
                <a:effectLst/>
                <a:latin typeface="Rockwell Nova Light" panose="02060303020205020403" pitchFamily="18" charset="0"/>
                <a:ea typeface="Arial" panose="020B0604020202020204" pitchFamily="34" charset="0"/>
              </a:rPr>
              <a:t>a</a:t>
            </a:r>
            <a:r>
              <a:rPr lang="en-US" sz="1100" spc="-15" dirty="0">
                <a:effectLst/>
                <a:latin typeface="Rockwell Nova Light" panose="02060303020205020403" pitchFamily="18" charset="0"/>
                <a:ea typeface="Arial" panose="020B0604020202020204" pitchFamily="34" charset="0"/>
              </a:rPr>
              <a:t> </a:t>
            </a:r>
            <a:r>
              <a:rPr lang="en-US" sz="1100" dirty="0">
                <a:effectLst/>
                <a:latin typeface="Rockwell Nova Light" panose="02060303020205020403" pitchFamily="18" charset="0"/>
                <a:ea typeface="Arial" panose="020B0604020202020204" pitchFamily="34" charset="0"/>
              </a:rPr>
              <a:t>distinguished “</a:t>
            </a:r>
            <a:r>
              <a:rPr lang="en-US" sz="1100" spc="-15" dirty="0">
                <a:effectLst/>
                <a:latin typeface="Rockwell Nova Light" panose="02060303020205020403" pitchFamily="18" charset="0"/>
                <a:ea typeface="Arial" panose="020B0604020202020204" pitchFamily="34" charset="0"/>
              </a:rPr>
              <a:t>Beyond </a:t>
            </a:r>
            <a:r>
              <a:rPr lang="en-US" sz="1100" dirty="0">
                <a:effectLst/>
                <a:latin typeface="Rockwell Nova Light" panose="02060303020205020403" pitchFamily="18" charset="0"/>
                <a:ea typeface="Arial" panose="020B0604020202020204" pitchFamily="34" charset="0"/>
              </a:rPr>
              <a:t>Resilience”</a:t>
            </a:r>
            <a:r>
              <a:rPr lang="en-US" sz="1100" spc="-15" dirty="0">
                <a:effectLst/>
                <a:latin typeface="Rockwell Nova Light" panose="02060303020205020403" pitchFamily="18" charset="0"/>
                <a:ea typeface="Arial" panose="020B0604020202020204" pitchFamily="34" charset="0"/>
              </a:rPr>
              <a:t> </a:t>
            </a:r>
            <a:r>
              <a:rPr lang="en-US" sz="1100" dirty="0">
                <a:effectLst/>
                <a:latin typeface="Rockwell Nova Light" panose="02060303020205020403" pitchFamily="18" charset="0"/>
                <a:ea typeface="Arial" panose="020B0604020202020204" pitchFamily="34" charset="0"/>
              </a:rPr>
              <a:t>thought</a:t>
            </a:r>
            <a:r>
              <a:rPr lang="en-US" sz="1100" spc="-15" dirty="0">
                <a:effectLst/>
                <a:latin typeface="Rockwell Nova Light" panose="02060303020205020403" pitchFamily="18" charset="0"/>
                <a:ea typeface="Arial" panose="020B0604020202020204" pitchFamily="34" charset="0"/>
              </a:rPr>
              <a:t> </a:t>
            </a:r>
            <a:r>
              <a:rPr lang="en-US" sz="1100" dirty="0">
                <a:effectLst/>
                <a:latin typeface="Rockwell Nova Light" panose="02060303020205020403" pitchFamily="18" charset="0"/>
                <a:ea typeface="Arial" panose="020B0604020202020204" pitchFamily="34" charset="0"/>
              </a:rPr>
              <a:t>leader, a Diversity &amp; Inclusion</a:t>
            </a:r>
            <a:r>
              <a:rPr lang="en-US" sz="1100" spc="-20" dirty="0">
                <a:solidFill>
                  <a:srgbClr val="0000FF"/>
                </a:solidFill>
                <a:effectLst/>
                <a:latin typeface="Rockwell Nova Light" panose="02060303020205020403" pitchFamily="18" charset="0"/>
                <a:ea typeface="Arial" panose="020B0604020202020204" pitchFamily="34" charset="0"/>
              </a:rPr>
              <a:t> </a:t>
            </a:r>
            <a:r>
              <a:rPr lang="en-US" sz="1100" spc="-20" dirty="0">
                <a:effectLst/>
                <a:latin typeface="Rockwell Nova Light" panose="02060303020205020403" pitchFamily="18" charset="0"/>
                <a:ea typeface="Arial" panose="020B0604020202020204" pitchFamily="34" charset="0"/>
              </a:rPr>
              <a:t>C</a:t>
            </a:r>
            <a:r>
              <a:rPr lang="en-US" sz="1100" dirty="0">
                <a:effectLst/>
                <a:latin typeface="Rockwell Nova Light" panose="02060303020205020403" pitchFamily="18" charset="0"/>
                <a:ea typeface="Arial" panose="020B0604020202020204" pitchFamily="34" charset="0"/>
              </a:rPr>
              <a:t>onsultant</a:t>
            </a:r>
            <a:r>
              <a:rPr lang="en-US" sz="1100" spc="-15" dirty="0">
                <a:effectLst/>
                <a:latin typeface="Rockwell Nova Light" panose="02060303020205020403" pitchFamily="18" charset="0"/>
                <a:ea typeface="Arial" panose="020B0604020202020204" pitchFamily="34" charset="0"/>
              </a:rPr>
              <a:t> </a:t>
            </a:r>
            <a:r>
              <a:rPr lang="en-US" sz="1100" dirty="0">
                <a:effectLst/>
                <a:latin typeface="Rockwell Nova Light" panose="02060303020205020403" pitchFamily="18" charset="0"/>
                <a:ea typeface="Arial" panose="020B0604020202020204" pitchFamily="34" charset="0"/>
              </a:rPr>
              <a:t>and a Keynote</a:t>
            </a:r>
            <a:r>
              <a:rPr lang="en-US" sz="1100" spc="-15" dirty="0">
                <a:effectLst/>
                <a:latin typeface="Rockwell Nova Light" panose="02060303020205020403" pitchFamily="18" charset="0"/>
                <a:ea typeface="Arial" panose="020B0604020202020204" pitchFamily="34" charset="0"/>
              </a:rPr>
              <a:t> </a:t>
            </a:r>
            <a:r>
              <a:rPr lang="en-US" sz="1100" dirty="0">
                <a:effectLst/>
                <a:latin typeface="Rockwell Nova Light" panose="02060303020205020403" pitchFamily="18" charset="0"/>
                <a:ea typeface="Arial" panose="020B0604020202020204" pitchFamily="34" charset="0"/>
              </a:rPr>
              <a:t>Speaker who </a:t>
            </a:r>
            <a:r>
              <a:rPr lang="en-US" sz="1100" spc="-15" dirty="0">
                <a:effectLst/>
                <a:latin typeface="Rockwell Nova Light" panose="02060303020205020403" pitchFamily="18" charset="0"/>
                <a:ea typeface="Arial" panose="020B0604020202020204" pitchFamily="34" charset="0"/>
              </a:rPr>
              <a:t>presents in </a:t>
            </a:r>
            <a:r>
              <a:rPr lang="en-US" sz="1100" spc="-15" dirty="0">
                <a:solidFill>
                  <a:srgbClr val="0070C0"/>
                </a:solidFill>
                <a:effectLst/>
                <a:latin typeface="Rockwell Nova Light" panose="02060303020205020403" pitchFamily="18" charset="0"/>
                <a:ea typeface="Arial" panose="020B0604020202020204" pitchFamily="34" charset="0"/>
              </a:rPr>
              <a:t>English, French &amp; Italian. </a:t>
            </a:r>
            <a:endParaRPr lang="en-GB" sz="1100" dirty="0">
              <a:effectLst/>
              <a:latin typeface="Rockwell Nova Light" panose="02060303020205020403" pitchFamily="18" charset="0"/>
              <a:ea typeface="Arial" panose="020B0604020202020204" pitchFamily="34" charset="0"/>
            </a:endParaRPr>
          </a:p>
          <a:p>
            <a:pPr marL="71755" algn="just">
              <a:lnSpc>
                <a:spcPct val="108000"/>
              </a:lnSpc>
              <a:spcBef>
                <a:spcPts val="100"/>
              </a:spcBef>
              <a:spcAft>
                <a:spcPts val="0"/>
              </a:spcAft>
            </a:pPr>
            <a:r>
              <a:rPr lang="en-US" sz="1100" dirty="0">
                <a:effectLst/>
                <a:latin typeface="Rockwell Nova Light" panose="02060303020205020403" pitchFamily="18" charset="0"/>
                <a:ea typeface="Arial" panose="020B0604020202020204" pitchFamily="34" charset="0"/>
              </a:rPr>
              <a:t>She has trained top-level executives throughout the </a:t>
            </a:r>
            <a:r>
              <a:rPr lang="en-US" sz="1100" dirty="0">
                <a:solidFill>
                  <a:srgbClr val="0070C0"/>
                </a:solidFill>
                <a:effectLst/>
                <a:latin typeface="Rockwell Nova Light" panose="02060303020205020403" pitchFamily="18" charset="0"/>
                <a:ea typeface="Arial" panose="020B0604020202020204" pitchFamily="34" charset="0"/>
              </a:rPr>
              <a:t>UK, Europe, USA, Asia &amp; Middle East </a:t>
            </a:r>
            <a:r>
              <a:rPr lang="en-US" sz="1100" dirty="0">
                <a:effectLst/>
                <a:latin typeface="Rockwell Nova Light" panose="02060303020205020403" pitchFamily="18" charset="0"/>
                <a:ea typeface="Arial" panose="020B0604020202020204" pitchFamily="34" charset="0"/>
              </a:rPr>
              <a:t>and has equipped the leadership teams both locally and cross-culturally, with winning solutions to </a:t>
            </a:r>
            <a:r>
              <a:rPr lang="en-US" sz="1100" dirty="0">
                <a:solidFill>
                  <a:srgbClr val="000000"/>
                </a:solidFill>
                <a:effectLst/>
                <a:latin typeface="Rockwell Nova Light" panose="02060303020205020403" pitchFamily="18" charset="0"/>
                <a:ea typeface="Arial" panose="020B0604020202020204" pitchFamily="34" charset="0"/>
              </a:rPr>
              <a:t>the practical challenges leaders face in implementing change.</a:t>
            </a:r>
            <a:r>
              <a:rPr lang="en-US" sz="1100" i="1" dirty="0">
                <a:effectLst/>
                <a:latin typeface="Rockwell Nova Light" panose="02060303020205020403" pitchFamily="18" charset="0"/>
                <a:ea typeface="Arial" panose="020B0604020202020204" pitchFamily="34" charset="0"/>
              </a:rPr>
              <a:t> </a:t>
            </a:r>
            <a:endParaRPr lang="en-GB" sz="1100" dirty="0">
              <a:effectLst/>
              <a:latin typeface="Rockwell Nova Light" panose="02060303020205020403" pitchFamily="18" charset="0"/>
              <a:ea typeface="Arial" panose="020B0604020202020204" pitchFamily="34" charset="0"/>
            </a:endParaRPr>
          </a:p>
          <a:p>
            <a:pPr marL="71755" algn="just">
              <a:lnSpc>
                <a:spcPct val="108000"/>
              </a:lnSpc>
              <a:spcBef>
                <a:spcPts val="100"/>
              </a:spcBef>
              <a:spcAft>
                <a:spcPts val="0"/>
              </a:spcAft>
            </a:pPr>
            <a:r>
              <a:rPr lang="en-US" sz="1100" dirty="0">
                <a:effectLst/>
                <a:latin typeface="Rockwell Nova Light" panose="02060303020205020403" pitchFamily="18" charset="0"/>
                <a:ea typeface="Arial" panose="020B0604020202020204" pitchFamily="34" charset="0"/>
              </a:rPr>
              <a:t>Leela</a:t>
            </a:r>
            <a:r>
              <a:rPr lang="en-US" sz="1100" i="1" dirty="0">
                <a:effectLst/>
                <a:latin typeface="Rockwell Nova Light" panose="02060303020205020403" pitchFamily="18" charset="0"/>
                <a:ea typeface="Arial" panose="020B0604020202020204" pitchFamily="34" charset="0"/>
              </a:rPr>
              <a:t> </a:t>
            </a:r>
            <a:r>
              <a:rPr lang="en-US" sz="1100" dirty="0">
                <a:effectLst/>
                <a:latin typeface="Rockwell Nova Light" panose="02060303020205020403" pitchFamily="18" charset="0"/>
                <a:ea typeface="Arial" panose="020B0604020202020204" pitchFamily="34" charset="0"/>
              </a:rPr>
              <a:t>has spoken to leading organisations such as </a:t>
            </a:r>
            <a:r>
              <a:rPr lang="en-US" sz="1100" dirty="0">
                <a:solidFill>
                  <a:srgbClr val="0070C0"/>
                </a:solidFill>
                <a:latin typeface="Rockwell Nova Light" panose="02060303020205020403" pitchFamily="18" charset="0"/>
                <a:ea typeface="Arial" panose="020B0604020202020204" pitchFamily="34" charset="0"/>
              </a:rPr>
              <a:t>Unilever</a:t>
            </a:r>
            <a:r>
              <a:rPr lang="en-US" sz="1100" dirty="0">
                <a:solidFill>
                  <a:srgbClr val="0070C0"/>
                </a:solidFill>
                <a:effectLst/>
                <a:latin typeface="Rockwell Nova Light" panose="02060303020205020403" pitchFamily="18" charset="0"/>
                <a:ea typeface="Arial" panose="020B0604020202020204" pitchFamily="34" charset="0"/>
              </a:rPr>
              <a:t>, Gucci, BT, Ocado, Microsoft, The Body Shop, </a:t>
            </a:r>
            <a:r>
              <a:rPr lang="en-US" sz="1100" dirty="0">
                <a:solidFill>
                  <a:srgbClr val="0070C0"/>
                </a:solidFill>
                <a:latin typeface="Rockwell Nova Light" panose="02060303020205020403" pitchFamily="18" charset="0"/>
                <a:ea typeface="Arial" panose="020B0604020202020204" pitchFamily="34" charset="0"/>
              </a:rPr>
              <a:t>Takeda</a:t>
            </a:r>
            <a:r>
              <a:rPr lang="en-US" sz="1100" dirty="0">
                <a:solidFill>
                  <a:srgbClr val="0070C0"/>
                </a:solidFill>
                <a:effectLst/>
                <a:latin typeface="Rockwell Nova Light" panose="02060303020205020403" pitchFamily="18" charset="0"/>
                <a:ea typeface="Arial" panose="020B0604020202020204" pitchFamily="34" charset="0"/>
              </a:rPr>
              <a:t> Pharmaceutical</a:t>
            </a:r>
            <a:r>
              <a:rPr lang="en-US" sz="1100" dirty="0">
                <a:effectLst/>
                <a:latin typeface="Rockwell Nova Light" panose="02060303020205020403" pitchFamily="18" charset="0"/>
                <a:ea typeface="Arial" panose="020B0604020202020204" pitchFamily="34" charset="0"/>
              </a:rPr>
              <a:t>, and many more to inspire their leaders and their teams to overcome adversity and go </a:t>
            </a:r>
            <a:r>
              <a:rPr lang="en-US" sz="1100" i="1" dirty="0">
                <a:effectLst/>
                <a:latin typeface="Rockwell Nova Light" panose="02060303020205020403" pitchFamily="18" charset="0"/>
                <a:ea typeface="Arial" panose="020B0604020202020204" pitchFamily="34" charset="0"/>
              </a:rPr>
              <a:t>above and beyond. </a:t>
            </a:r>
            <a:endParaRPr lang="en-GB" sz="1100" dirty="0">
              <a:effectLst/>
              <a:latin typeface="Rockwell Nova Light" panose="02060303020205020403" pitchFamily="18" charset="0"/>
              <a:ea typeface="Arial" panose="020B0604020202020204" pitchFamily="34" charset="0"/>
            </a:endParaRPr>
          </a:p>
          <a:p>
            <a:pPr marL="71755" algn="just">
              <a:lnSpc>
                <a:spcPct val="108000"/>
              </a:lnSpc>
              <a:spcBef>
                <a:spcPts val="100"/>
              </a:spcBef>
              <a:spcAft>
                <a:spcPts val="0"/>
              </a:spcAft>
            </a:pPr>
            <a:r>
              <a:rPr lang="en-US" sz="1100" dirty="0">
                <a:effectLst/>
                <a:latin typeface="Rockwell Nova Light" panose="02060303020205020403" pitchFamily="18" charset="0"/>
                <a:ea typeface="Arial" panose="020B0604020202020204" pitchFamily="34" charset="0"/>
              </a:rPr>
              <a:t> </a:t>
            </a:r>
            <a:endParaRPr lang="en-GB" sz="1100" dirty="0">
              <a:effectLst/>
              <a:latin typeface="Rockwell Nova Light" panose="02060303020205020403" pitchFamily="18" charset="0"/>
              <a:ea typeface="Arial" panose="020B0604020202020204" pitchFamily="34" charset="0"/>
            </a:endParaRPr>
          </a:p>
          <a:p>
            <a:pPr marL="71755" marR="99695" algn="just">
              <a:lnSpc>
                <a:spcPct val="108000"/>
              </a:lnSpc>
              <a:spcAft>
                <a:spcPts val="0"/>
              </a:spcAft>
            </a:pPr>
            <a:r>
              <a:rPr lang="en-US" sz="1100" dirty="0">
                <a:effectLst/>
                <a:latin typeface="Rockwell Nova Light" panose="02060303020205020403" pitchFamily="18" charset="0"/>
                <a:ea typeface="Arial" panose="020B0604020202020204" pitchFamily="34" charset="0"/>
              </a:rPr>
              <a:t>Leela is driven to inspire business leaders and individuals to adopt the principle that “overcoming adversity” is a key focus for every company as it will benefit both their employees and business.</a:t>
            </a:r>
            <a:r>
              <a:rPr lang="en-GB" sz="1100" dirty="0">
                <a:latin typeface="Rockwell Nova Light" panose="02060303020205020403" pitchFamily="18" charset="0"/>
                <a:ea typeface="Arial" panose="020B0604020202020204" pitchFamily="34" charset="0"/>
              </a:rPr>
              <a:t> </a:t>
            </a:r>
            <a:r>
              <a:rPr lang="en-US" sz="1100" dirty="0">
                <a:solidFill>
                  <a:srgbClr val="0070C0"/>
                </a:solidFill>
                <a:effectLst/>
                <a:latin typeface="Rockwell Nova Light" panose="02060303020205020403" pitchFamily="18" charset="0"/>
                <a:ea typeface="Arial" panose="020B0604020202020204" pitchFamily="34" charset="0"/>
              </a:rPr>
              <a:t>Known for her determination, drive and focus</a:t>
            </a:r>
            <a:r>
              <a:rPr lang="en-US" sz="1100" dirty="0">
                <a:effectLst/>
                <a:latin typeface="Rockwell Nova Light" panose="02060303020205020403" pitchFamily="18" charset="0"/>
                <a:ea typeface="Arial" panose="020B0604020202020204" pitchFamily="34" charset="0"/>
              </a:rPr>
              <a:t>, Leela displays how digging deeper takes us further regardless of our background, expertise or social style. </a:t>
            </a:r>
            <a:endParaRPr lang="en-GB" sz="1100" dirty="0">
              <a:latin typeface="Rockwell Nova Light" panose="02060303020205020403" pitchFamily="18" charset="0"/>
              <a:ea typeface="Arial" panose="020B0604020202020204" pitchFamily="34" charset="0"/>
            </a:endParaRPr>
          </a:p>
          <a:p>
            <a:pPr marL="68580" algn="just">
              <a:lnSpc>
                <a:spcPct val="108000"/>
              </a:lnSpc>
            </a:pPr>
            <a:endParaRPr lang="en-US" sz="1100" dirty="0">
              <a:latin typeface="Rockwell Nova Light" panose="02060303020205020403" pitchFamily="18" charset="0"/>
              <a:ea typeface="Arial" panose="020B0604020202020204" pitchFamily="34" charset="0"/>
            </a:endParaRPr>
          </a:p>
          <a:p>
            <a:pPr marL="71755" algn="just">
              <a:lnSpc>
                <a:spcPct val="108000"/>
              </a:lnSpc>
              <a:spcBef>
                <a:spcPts val="85"/>
              </a:spcBef>
              <a:spcAft>
                <a:spcPts val="0"/>
              </a:spcAft>
            </a:pPr>
            <a:r>
              <a:rPr lang="en-US" sz="1100" dirty="0">
                <a:latin typeface="Rockwell Nova Light" panose="02060303020205020403" pitchFamily="18" charset="0"/>
              </a:rPr>
              <a:t>Leela is a prolific keynote speaker providing captivating, powerful and inspirational speeches for company conferences, annual meetings and associations. As well as small, elite teams, Leela addresses the specific challenges faced by larger, more diverse organisations today: the impact that female leaders can have in a male dominated environments, having explicitly lived and breathed it herself. The various challenges of engaging Gen Z, to re-setting standards and </a:t>
            </a:r>
            <a:r>
              <a:rPr lang="en-US" sz="1100" dirty="0">
                <a:solidFill>
                  <a:srgbClr val="0070C0"/>
                </a:solidFill>
                <a:latin typeface="Rockwell Nova Light" panose="02060303020205020403" pitchFamily="18" charset="0"/>
              </a:rPr>
              <a:t>embracing vision-setting as well as resilience in adversity in order to rebooting a winning culture and mindset.</a:t>
            </a:r>
            <a:endParaRPr lang="en-GB" sz="1100" dirty="0">
              <a:solidFill>
                <a:srgbClr val="0070C0"/>
              </a:solidFill>
              <a:latin typeface="Rockwell Nova Light" panose="02060303020205020403" pitchFamily="18" charset="0"/>
            </a:endParaRPr>
          </a:p>
          <a:p>
            <a:pPr marL="71755" algn="just">
              <a:lnSpc>
                <a:spcPct val="108000"/>
              </a:lnSpc>
              <a:spcBef>
                <a:spcPts val="85"/>
              </a:spcBef>
              <a:spcAft>
                <a:spcPts val="0"/>
              </a:spcAft>
            </a:pPr>
            <a:r>
              <a:rPr lang="en-US" sz="1100" dirty="0">
                <a:latin typeface="Rockwell Nova Light" panose="02060303020205020403" pitchFamily="18" charset="0"/>
              </a:rPr>
              <a:t>Leela has spoken at 500</a:t>
            </a:r>
            <a:r>
              <a:rPr lang="en-US" sz="1100" baseline="30000" dirty="0">
                <a:latin typeface="Rockwell Nova Light" panose="02060303020205020403" pitchFamily="18" charset="0"/>
              </a:rPr>
              <a:t>+</a:t>
            </a:r>
            <a:r>
              <a:rPr lang="en-US" sz="1100" dirty="0">
                <a:latin typeface="Rockwell Nova Light" panose="02060303020205020403" pitchFamily="18" charset="0"/>
              </a:rPr>
              <a:t>  events in 30</a:t>
            </a:r>
            <a:r>
              <a:rPr lang="en-US" sz="1100" baseline="30000" dirty="0">
                <a:latin typeface="Rockwell Nova Light" panose="02060303020205020403" pitchFamily="18" charset="0"/>
              </a:rPr>
              <a:t>+ </a:t>
            </a:r>
            <a:r>
              <a:rPr lang="en-US" sz="1100" dirty="0">
                <a:latin typeface="Rockwell Nova Light" panose="02060303020205020403" pitchFamily="18" charset="0"/>
              </a:rPr>
              <a:t>countries worldwide; she is highly regarded for her ethical values and her integrity. </a:t>
            </a:r>
          </a:p>
          <a:p>
            <a:endParaRPr lang="en-GB" sz="1100" dirty="0">
              <a:latin typeface="Rockwell Nova Light" panose="02060303020205020403" pitchFamily="18" charset="0"/>
            </a:endParaRPr>
          </a:p>
          <a:p>
            <a:r>
              <a:rPr lang="en-GB" sz="1100" b="1" dirty="0">
                <a:solidFill>
                  <a:srgbClr val="002060"/>
                </a:solidFill>
                <a:effectLst/>
                <a:latin typeface="Rockwell Nova Light" panose="02060303020205020403" pitchFamily="18" charset="0"/>
                <a:ea typeface="Times New Roman" panose="02020603050405020304" pitchFamily="18" charset="0"/>
                <a:cs typeface="Times New Roman" panose="02020603050405020304" pitchFamily="18" charset="0"/>
              </a:rPr>
              <a:t> Contact Leela on +44 7900134392</a:t>
            </a:r>
            <a:endParaRPr lang="en-GB" sz="1100" b="1" dirty="0">
              <a:solidFill>
                <a:srgbClr val="002060"/>
              </a:solidFill>
              <a:effectLst/>
              <a:latin typeface="Rockwell Nova Light" panose="02060303020205020403" pitchFamily="18" charset="0"/>
              <a:ea typeface="Calibri" panose="020F0502020204030204" pitchFamily="34" charset="0"/>
              <a:cs typeface="Times New Roman" panose="02020603050405020304" pitchFamily="18" charset="0"/>
            </a:endParaRPr>
          </a:p>
          <a:p>
            <a:endParaRPr lang="en-GB" sz="1200" dirty="0">
              <a:latin typeface="Rockwell Nova Light" panose="02060303020205020403" pitchFamily="18" charset="0"/>
            </a:endParaRPr>
          </a:p>
        </p:txBody>
      </p:sp>
      <p:pic>
        <p:nvPicPr>
          <p:cNvPr id="8" name="Picture 7">
            <a:extLst>
              <a:ext uri="{FF2B5EF4-FFF2-40B4-BE49-F238E27FC236}">
                <a16:creationId xmlns:a16="http://schemas.microsoft.com/office/drawing/2014/main" id="{17E5D62A-FFF6-6882-EDFC-2687CB9D0E57}"/>
              </a:ext>
            </a:extLst>
          </p:cNvPr>
          <p:cNvPicPr>
            <a:picLocks noChangeAspect="1"/>
          </p:cNvPicPr>
          <p:nvPr/>
        </p:nvPicPr>
        <p:blipFill>
          <a:blip r:embed="rId3"/>
          <a:stretch>
            <a:fillRect/>
          </a:stretch>
        </p:blipFill>
        <p:spPr>
          <a:xfrm>
            <a:off x="242534" y="155646"/>
            <a:ext cx="1890011" cy="2585048"/>
          </a:xfrm>
          <a:prstGeom prst="rect">
            <a:avLst/>
          </a:prstGeom>
        </p:spPr>
      </p:pic>
    </p:spTree>
    <p:extLst>
      <p:ext uri="{BB962C8B-B14F-4D97-AF65-F5344CB8AC3E}">
        <p14:creationId xmlns:p14="http://schemas.microsoft.com/office/powerpoint/2010/main" val="283536137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158</TotalTime>
  <Words>449</Words>
  <Application>Microsoft Office PowerPoint</Application>
  <PresentationFormat>Letter Paper (8.5x11 in)</PresentationFormat>
  <Paragraphs>21</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Rockwell Nova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Leela Bassi</dc:creator>
  <cp:lastModifiedBy>Leela Bassi</cp:lastModifiedBy>
  <cp:revision>15</cp:revision>
  <dcterms:created xsi:type="dcterms:W3CDTF">2023-01-08T12:16:01Z</dcterms:created>
  <dcterms:modified xsi:type="dcterms:W3CDTF">2023-03-31T10:09:09Z</dcterms:modified>
</cp:coreProperties>
</file>